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68" r:id="rId14"/>
    <p:sldId id="269" r:id="rId1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328365-29BA-4D4F-9490-C2BEB56DBAC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FE0B48-C589-4153-B65C-A4383790EDCC}">
      <dgm:prSet/>
      <dgm:spPr/>
      <dgm:t>
        <a:bodyPr/>
        <a:lstStyle/>
        <a:p>
          <a:r>
            <a:rPr lang="en-US"/>
            <a:t>"StudyCloud successfully bridges the gap between students and tutors using modern DevOps practices."</a:t>
          </a:r>
        </a:p>
      </dgm:t>
    </dgm:pt>
    <dgm:pt modelId="{52D7CF14-587E-4498-B5CA-B7838A2D27B7}" type="parTrans" cxnId="{A0B3C602-D7D7-480A-B241-A4D94053A2BD}">
      <dgm:prSet/>
      <dgm:spPr/>
      <dgm:t>
        <a:bodyPr/>
        <a:lstStyle/>
        <a:p>
          <a:endParaRPr lang="en-US"/>
        </a:p>
      </dgm:t>
    </dgm:pt>
    <dgm:pt modelId="{4D6A016D-D6F9-4889-8256-A75C5EEF504F}" type="sibTrans" cxnId="{A0B3C602-D7D7-480A-B241-A4D94053A2BD}">
      <dgm:prSet/>
      <dgm:spPr/>
      <dgm:t>
        <a:bodyPr/>
        <a:lstStyle/>
        <a:p>
          <a:endParaRPr lang="en-US"/>
        </a:p>
      </dgm:t>
    </dgm:pt>
    <dgm:pt modelId="{4E03C75B-4655-46B2-87B9-0C3C1FEB7E78}">
      <dgm:prSet/>
      <dgm:spPr/>
      <dgm:t>
        <a:bodyPr/>
        <a:lstStyle/>
        <a:p>
          <a:r>
            <a:rPr lang="en-US"/>
            <a:t>"Thank you! Any Questions?"</a:t>
          </a:r>
        </a:p>
      </dgm:t>
    </dgm:pt>
    <dgm:pt modelId="{331AA776-2B48-47BA-84BB-5BF85278BEB8}" type="parTrans" cxnId="{387A1C12-3574-4E2D-BEF9-B78345A83B33}">
      <dgm:prSet/>
      <dgm:spPr/>
      <dgm:t>
        <a:bodyPr/>
        <a:lstStyle/>
        <a:p>
          <a:endParaRPr lang="en-US"/>
        </a:p>
      </dgm:t>
    </dgm:pt>
    <dgm:pt modelId="{A3C0FFDA-FE57-4D6D-9BDC-ABB7530CD4E3}" type="sibTrans" cxnId="{387A1C12-3574-4E2D-BEF9-B78345A83B33}">
      <dgm:prSet/>
      <dgm:spPr/>
      <dgm:t>
        <a:bodyPr/>
        <a:lstStyle/>
        <a:p>
          <a:endParaRPr lang="en-US"/>
        </a:p>
      </dgm:t>
    </dgm:pt>
    <dgm:pt modelId="{CFE9734E-CA66-45FD-8BBF-0A4A02BD43CC}" type="pres">
      <dgm:prSet presAssocID="{16328365-29BA-4D4F-9490-C2BEB56DBAC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55CC38-2632-4032-9C5C-94D9ACFEE56D}" type="pres">
      <dgm:prSet presAssocID="{1FFE0B48-C589-4153-B65C-A4383790EDCC}" presName="hierRoot1" presStyleCnt="0"/>
      <dgm:spPr/>
    </dgm:pt>
    <dgm:pt modelId="{18BB4BB6-46E1-4462-956E-CF65BC063B98}" type="pres">
      <dgm:prSet presAssocID="{1FFE0B48-C589-4153-B65C-A4383790EDCC}" presName="composite" presStyleCnt="0"/>
      <dgm:spPr/>
    </dgm:pt>
    <dgm:pt modelId="{7BD543DA-82B5-431F-AC18-2EBC137F9F65}" type="pres">
      <dgm:prSet presAssocID="{1FFE0B48-C589-4153-B65C-A4383790EDCC}" presName="background" presStyleLbl="node0" presStyleIdx="0" presStyleCnt="2"/>
      <dgm:spPr/>
    </dgm:pt>
    <dgm:pt modelId="{63716437-701E-446A-B4FA-3179BEB63AD7}" type="pres">
      <dgm:prSet presAssocID="{1FFE0B48-C589-4153-B65C-A4383790EDCC}" presName="text" presStyleLbl="fgAcc0" presStyleIdx="0" presStyleCnt="2">
        <dgm:presLayoutVars>
          <dgm:chPref val="3"/>
        </dgm:presLayoutVars>
      </dgm:prSet>
      <dgm:spPr/>
    </dgm:pt>
    <dgm:pt modelId="{CDFCE1C4-5FB3-46AF-A38D-5CDFAF0E0BAC}" type="pres">
      <dgm:prSet presAssocID="{1FFE0B48-C589-4153-B65C-A4383790EDCC}" presName="hierChild2" presStyleCnt="0"/>
      <dgm:spPr/>
    </dgm:pt>
    <dgm:pt modelId="{A73146C2-D406-4E07-BABD-4810CE0F40B2}" type="pres">
      <dgm:prSet presAssocID="{4E03C75B-4655-46B2-87B9-0C3C1FEB7E78}" presName="hierRoot1" presStyleCnt="0"/>
      <dgm:spPr/>
    </dgm:pt>
    <dgm:pt modelId="{B6D3F650-306F-4524-B5F1-18D15E7C1417}" type="pres">
      <dgm:prSet presAssocID="{4E03C75B-4655-46B2-87B9-0C3C1FEB7E78}" presName="composite" presStyleCnt="0"/>
      <dgm:spPr/>
    </dgm:pt>
    <dgm:pt modelId="{13C08FAE-D5A1-4FDA-B9D7-35FEAF69CF59}" type="pres">
      <dgm:prSet presAssocID="{4E03C75B-4655-46B2-87B9-0C3C1FEB7E78}" presName="background" presStyleLbl="node0" presStyleIdx="1" presStyleCnt="2"/>
      <dgm:spPr/>
    </dgm:pt>
    <dgm:pt modelId="{C87E06FC-59D7-4F45-AAAF-AB4099C0350B}" type="pres">
      <dgm:prSet presAssocID="{4E03C75B-4655-46B2-87B9-0C3C1FEB7E78}" presName="text" presStyleLbl="fgAcc0" presStyleIdx="1" presStyleCnt="2">
        <dgm:presLayoutVars>
          <dgm:chPref val="3"/>
        </dgm:presLayoutVars>
      </dgm:prSet>
      <dgm:spPr/>
    </dgm:pt>
    <dgm:pt modelId="{8687C342-7A40-4005-BC0F-F8B2B7110F8F}" type="pres">
      <dgm:prSet presAssocID="{4E03C75B-4655-46B2-87B9-0C3C1FEB7E78}" presName="hierChild2" presStyleCnt="0"/>
      <dgm:spPr/>
    </dgm:pt>
  </dgm:ptLst>
  <dgm:cxnLst>
    <dgm:cxn modelId="{A0B3C602-D7D7-480A-B241-A4D94053A2BD}" srcId="{16328365-29BA-4D4F-9490-C2BEB56DBAC3}" destId="{1FFE0B48-C589-4153-B65C-A4383790EDCC}" srcOrd="0" destOrd="0" parTransId="{52D7CF14-587E-4498-B5CA-B7838A2D27B7}" sibTransId="{4D6A016D-D6F9-4889-8256-A75C5EEF504F}"/>
    <dgm:cxn modelId="{387A1C12-3574-4E2D-BEF9-B78345A83B33}" srcId="{16328365-29BA-4D4F-9490-C2BEB56DBAC3}" destId="{4E03C75B-4655-46B2-87B9-0C3C1FEB7E78}" srcOrd="1" destOrd="0" parTransId="{331AA776-2B48-47BA-84BB-5BF85278BEB8}" sibTransId="{A3C0FFDA-FE57-4D6D-9BDC-ABB7530CD4E3}"/>
    <dgm:cxn modelId="{BC0C9649-F83D-4F77-8B98-23C5F94A2C2A}" type="presOf" srcId="{4E03C75B-4655-46B2-87B9-0C3C1FEB7E78}" destId="{C87E06FC-59D7-4F45-AAAF-AB4099C0350B}" srcOrd="0" destOrd="0" presId="urn:microsoft.com/office/officeart/2005/8/layout/hierarchy1"/>
    <dgm:cxn modelId="{9115F788-0643-48E4-86EA-41DDA3A715AB}" type="presOf" srcId="{16328365-29BA-4D4F-9490-C2BEB56DBAC3}" destId="{CFE9734E-CA66-45FD-8BBF-0A4A02BD43CC}" srcOrd="0" destOrd="0" presId="urn:microsoft.com/office/officeart/2005/8/layout/hierarchy1"/>
    <dgm:cxn modelId="{72DF26A5-DDB3-4DF8-B51A-117E98AB736D}" type="presOf" srcId="{1FFE0B48-C589-4153-B65C-A4383790EDCC}" destId="{63716437-701E-446A-B4FA-3179BEB63AD7}" srcOrd="0" destOrd="0" presId="urn:microsoft.com/office/officeart/2005/8/layout/hierarchy1"/>
    <dgm:cxn modelId="{00CA9849-B401-4535-9BB9-EF5A00C25461}" type="presParOf" srcId="{CFE9734E-CA66-45FD-8BBF-0A4A02BD43CC}" destId="{0355CC38-2632-4032-9C5C-94D9ACFEE56D}" srcOrd="0" destOrd="0" presId="urn:microsoft.com/office/officeart/2005/8/layout/hierarchy1"/>
    <dgm:cxn modelId="{E2617F92-F22A-488F-ACF8-D095909CA286}" type="presParOf" srcId="{0355CC38-2632-4032-9C5C-94D9ACFEE56D}" destId="{18BB4BB6-46E1-4462-956E-CF65BC063B98}" srcOrd="0" destOrd="0" presId="urn:microsoft.com/office/officeart/2005/8/layout/hierarchy1"/>
    <dgm:cxn modelId="{7BD7E41F-C51D-4F75-B903-1C81CCF05B53}" type="presParOf" srcId="{18BB4BB6-46E1-4462-956E-CF65BC063B98}" destId="{7BD543DA-82B5-431F-AC18-2EBC137F9F65}" srcOrd="0" destOrd="0" presId="urn:microsoft.com/office/officeart/2005/8/layout/hierarchy1"/>
    <dgm:cxn modelId="{87AB9C06-45B3-46F4-96D1-A189CED4079E}" type="presParOf" srcId="{18BB4BB6-46E1-4462-956E-CF65BC063B98}" destId="{63716437-701E-446A-B4FA-3179BEB63AD7}" srcOrd="1" destOrd="0" presId="urn:microsoft.com/office/officeart/2005/8/layout/hierarchy1"/>
    <dgm:cxn modelId="{88BD48BA-7977-4ABB-9851-9FCA3E153CF9}" type="presParOf" srcId="{0355CC38-2632-4032-9C5C-94D9ACFEE56D}" destId="{CDFCE1C4-5FB3-46AF-A38D-5CDFAF0E0BAC}" srcOrd="1" destOrd="0" presId="urn:microsoft.com/office/officeart/2005/8/layout/hierarchy1"/>
    <dgm:cxn modelId="{DA2AF897-77E1-462A-8E72-79B9728EAD1B}" type="presParOf" srcId="{CFE9734E-CA66-45FD-8BBF-0A4A02BD43CC}" destId="{A73146C2-D406-4E07-BABD-4810CE0F40B2}" srcOrd="1" destOrd="0" presId="urn:microsoft.com/office/officeart/2005/8/layout/hierarchy1"/>
    <dgm:cxn modelId="{89F30098-40FE-46AF-8D50-053946EACA27}" type="presParOf" srcId="{A73146C2-D406-4E07-BABD-4810CE0F40B2}" destId="{B6D3F650-306F-4524-B5F1-18D15E7C1417}" srcOrd="0" destOrd="0" presId="urn:microsoft.com/office/officeart/2005/8/layout/hierarchy1"/>
    <dgm:cxn modelId="{9E772F1A-66D8-4CB6-AF59-CF88F8B6B1E5}" type="presParOf" srcId="{B6D3F650-306F-4524-B5F1-18D15E7C1417}" destId="{13C08FAE-D5A1-4FDA-B9D7-35FEAF69CF59}" srcOrd="0" destOrd="0" presId="urn:microsoft.com/office/officeart/2005/8/layout/hierarchy1"/>
    <dgm:cxn modelId="{119BBFCE-0050-4897-BEA3-5C29B66E8DE8}" type="presParOf" srcId="{B6D3F650-306F-4524-B5F1-18D15E7C1417}" destId="{C87E06FC-59D7-4F45-AAAF-AB4099C0350B}" srcOrd="1" destOrd="0" presId="urn:microsoft.com/office/officeart/2005/8/layout/hierarchy1"/>
    <dgm:cxn modelId="{6796244D-A18B-4E73-9917-09A279A5F9B1}" type="presParOf" srcId="{A73146C2-D406-4E07-BABD-4810CE0F40B2}" destId="{8687C342-7A40-4005-BC0F-F8B2B7110F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543DA-82B5-431F-AC18-2EBC137F9F65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716437-701E-446A-B4FA-3179BEB63AD7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"StudyCloud successfully bridges the gap between students and tutors using modern DevOps practices."</a:t>
          </a:r>
        </a:p>
      </dsp:txBody>
      <dsp:txXfrm>
        <a:off x="696297" y="538547"/>
        <a:ext cx="4171627" cy="2590157"/>
      </dsp:txXfrm>
    </dsp:sp>
    <dsp:sp modelId="{13C08FAE-D5A1-4FDA-B9D7-35FEAF69CF59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E06FC-59D7-4F45-AAAF-AB4099C0350B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"Thank you! Any Questions?"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24793-C06E-00CC-CD9C-F3A7C08D4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25E41-6A67-DCF4-5443-4E1EA20C1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92D9-6B58-0D2D-6D9C-7AF0BFE6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D1CB2-C085-50BE-114F-E5044B42B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B329E-FF93-4894-698A-8FC3F002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4187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69E-EAC4-5147-0B56-FE5136CF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5A4A4-02B0-564A-C701-94FD07895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B0DC4-96E2-C873-877D-1DA913C18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E3D4B-2E15-C4B3-5D9A-8FEABA74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2C4B4-873C-F68B-36EC-1C90C8E9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9981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738715-57A7-ED05-C93C-1FD1D820B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FC51F-391B-7AC0-6F2A-5EDAE056B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6300F-35E4-F5C8-310F-FD490A43A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8919D-111B-7A2B-CB70-CEB2CC2E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AA0C-9731-B669-D426-D3265A9C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1320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2CDC4-F67F-42FF-5A37-C662382A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F05DB-8C72-E364-6DAE-949B15FCB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43143-CBC8-05C5-77AE-CDAC4350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E70D6-4106-8A53-839E-B04D930C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0B816-9BE6-9187-ACBE-0A0C26F7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8403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AEE3-65D2-0BC6-F3C8-66AA3FB7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9C267-7C27-FA89-EA74-70EBE34A5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3EA81-5109-FE1C-B5B6-F0D546E70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311FF-4DB5-F483-1A8F-59EA968D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263E1-DE3B-112D-2E2B-46CBA12B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0450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95ED-33F4-F46B-2DDF-DDA84138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9A885-FB1C-E769-CC2E-DFA519954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9C104-5062-50EA-3065-1F7AED238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4384D-3766-AF60-FA1C-20057797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6228E-8B12-8C19-2EA3-99656EF7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520BD-9542-A22A-125D-7E02132A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4860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0034E-D840-23C3-36DA-FF0748FF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3DFF8-059B-9A3C-6862-100CAAF2C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40D5-D2C7-0614-A2BD-581FA429F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469F5-DF18-8B65-C7A7-36AFD7D28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3610E6-6A7A-7998-2C8C-5801968845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273D2-F8AA-FBB9-2650-11F59DCBE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94E774-C4E8-0361-1CDC-6C86669C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37C4C3-B567-801D-B1C9-A530252D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6243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64CC-0E0A-95AB-89A3-9168E160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49912-1D27-E882-8D2B-43DE115A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85BA2-BCA9-F221-78A4-AEECACB47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AFF2E-40D6-827F-FFC2-8F587FD1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5537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14F71-D751-0160-A48F-2F2A3FEC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088B1-C452-218C-0289-2652A59A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BF490-2B27-6399-E4C4-DA8F7C15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8167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2F7C-0167-C0EC-A823-5225A191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91B9-4BE6-B7FB-72B0-419717CED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67297-C82A-A722-4BFD-1FC02ED01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CC8D6-EB54-72A4-483F-ED03D8A9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F0849-D446-C20C-1B3A-F4F6E7B2C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1B66E-59BC-EFB2-F2F8-E9D49567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4145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3551-0440-CF88-0BD8-C77980BC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220DF8-A182-1AB9-1499-D501681DD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05A00-44F4-BAC3-767D-2C33CE7CE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3448E-422B-6A90-DC94-BC13F54F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C0975-0B1B-8999-781F-5116CB86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48D99-FD4F-F197-5CAE-4A709790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7258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2408E-C19A-0EEC-CE4B-67A0F8D0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DB0D0-37CA-5B9C-689C-1B65860F5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625AF-494F-57F3-16B3-117A871BE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E43972-E80A-45A3-880A-ECC7C5760D53}" type="datetimeFigureOut">
              <a:rPr lang="en-PK" smtClean="0"/>
              <a:t>04/01/2026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D54B0-443E-8296-A8BE-9E0C30C84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4BD2D-9477-D9BD-9946-05E89B1E5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93ADD3-30B0-4AAC-B66B-65535FEF941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0831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B05A9E-B59E-F4E4-6EA5-6A8CC717C89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38882" y="3577456"/>
            <a:ext cx="10909640" cy="16878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PK" sz="2100" dirty="0">
                <a:latin typeface="Arial" panose="020B0604020202020204" pitchFamily="34" charset="0"/>
              </a:rPr>
              <a:t>St</a:t>
            </a:r>
            <a:r>
              <a:rPr kumimoji="0" lang="en-PK" altLang="en-PK" sz="2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udyCloud</a:t>
            </a:r>
            <a:r>
              <a:rPr kumimoji="0" lang="en-PK" altLang="en-PK" sz="2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 Cloud-Native Peer Tutoring &amp; Collaboration Platform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PK" sz="2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</a:t>
            </a:r>
            <a:r>
              <a:rPr kumimoji="0" lang="en-PK" altLang="en-PK" sz="2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calable</a:t>
            </a:r>
            <a:r>
              <a:rPr kumimoji="0" lang="en-PK" altLang="en-PK" sz="2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Microservices Deployment on AWS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PK" altLang="en-PK" sz="2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Areeba Shahbaz &amp; Hazira Azam</a:t>
            </a:r>
            <a:br>
              <a:rPr kumimoji="0" lang="en-US" altLang="en-PK" sz="2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br>
              <a:rPr kumimoji="0" lang="en-US" altLang="en-PK" sz="2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PK" altLang="en-PK" sz="2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B0495-FA01-2E6F-0733-E124DA201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 fontScale="62500" lnSpcReduction="20000"/>
          </a:bodyPr>
          <a:lstStyle/>
          <a:p>
            <a:r>
              <a:rPr lang="en-US" dirty="0"/>
              <a:t>Supervisor: Sir </a:t>
            </a:r>
            <a:r>
              <a:rPr lang="en-US" dirty="0" err="1"/>
              <a:t>Zunnurain</a:t>
            </a:r>
            <a:r>
              <a:rPr lang="en-US" dirty="0"/>
              <a:t> Hussain</a:t>
            </a:r>
          </a:p>
          <a:p>
            <a:r>
              <a:rPr lang="en-US" dirty="0"/>
              <a:t>Teaching </a:t>
            </a:r>
            <a:r>
              <a:rPr lang="en-US" dirty="0" err="1"/>
              <a:t>Assitant</a:t>
            </a:r>
            <a:r>
              <a:rPr lang="en-US" dirty="0"/>
              <a:t>: Sir Umair </a:t>
            </a:r>
            <a:r>
              <a:rPr lang="en-US" dirty="0" err="1"/>
              <a:t>Makdoom</a:t>
            </a:r>
            <a:endParaRPr lang="en-PK" dirty="0"/>
          </a:p>
        </p:txBody>
      </p:sp>
      <p:pic>
        <p:nvPicPr>
          <p:cNvPr id="5" name="Picture 4" descr="Information Technology University – Information Technology ...">
            <a:extLst>
              <a:ext uri="{FF2B5EF4-FFF2-40B4-BE49-F238E27FC236}">
                <a16:creationId xmlns:a16="http://schemas.microsoft.com/office/drawing/2014/main" id="{43293F78-8214-66E7-69D8-A4C9A85CF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2550" y="591670"/>
            <a:ext cx="5002304" cy="2742004"/>
          </a:xfrm>
          <a:prstGeom prst="rect">
            <a:avLst/>
          </a:prstGeom>
          <a:noFill/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0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187DE-2F8E-55CE-3B89-BAABD4EA4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n-US" sz="3400" b="1"/>
              <a:t>CI/CD Pipeline &amp; Blue-Green Deployment</a:t>
            </a:r>
            <a:br>
              <a:rPr lang="en-US" sz="3400" b="1"/>
            </a:br>
            <a:endParaRPr lang="en-PK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AE599-256E-6C67-3764-ECAC3A8B0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277036"/>
            <a:ext cx="5814239" cy="3461155"/>
          </a:xfrm>
        </p:spPr>
        <p:txBody>
          <a:bodyPr>
            <a:normAutofit/>
          </a:bodyPr>
          <a:lstStyle/>
          <a:p>
            <a:r>
              <a:rPr lang="en-US" sz="2000"/>
              <a:t> How we update the app without the user noticing.</a:t>
            </a:r>
          </a:p>
          <a:p>
            <a:r>
              <a:rPr lang="en-US" sz="2000" b="1"/>
              <a:t>Tools:</a:t>
            </a:r>
            <a:r>
              <a:rPr lang="en-US" sz="2000"/>
              <a:t> GitHub -&gt; CodeBuild -&gt; CodeDeploy.</a:t>
            </a:r>
          </a:p>
          <a:p>
            <a:r>
              <a:rPr lang="en-US" sz="2000" b="1"/>
              <a:t>Strategy:</a:t>
            </a:r>
            <a:r>
              <a:rPr lang="en-US" sz="2000"/>
              <a:t> Blue-Green swap (Traffic shifts from old version to new version).</a:t>
            </a:r>
          </a:p>
          <a:p>
            <a:endParaRPr lang="en-PK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CB6E2-8F7F-ADB6-C909-D5DCA000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66" y="1059764"/>
            <a:ext cx="3712869" cy="168935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76C15B-BCF1-5A68-E5FF-D0030676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10" y="3573879"/>
            <a:ext cx="3712869" cy="18471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5295B-EB92-6DFF-696B-7CA69E2A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 b="1"/>
              <a:t>Load Testing &amp; Reliability</a:t>
            </a:r>
            <a:br>
              <a:rPr lang="en-US" sz="5400" b="1"/>
            </a:br>
            <a:endParaRPr lang="en-PK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sX0" fmla="*/ 0 w 18288"/>
              <a:gd name="csY0" fmla="*/ 0 h 5590381"/>
              <a:gd name="csX1" fmla="*/ 18288 w 18288"/>
              <a:gd name="csY1" fmla="*/ 0 h 5590381"/>
              <a:gd name="csX2" fmla="*/ 18288 w 18288"/>
              <a:gd name="csY2" fmla="*/ 754701 h 5590381"/>
              <a:gd name="csX3" fmla="*/ 18288 w 18288"/>
              <a:gd name="csY3" fmla="*/ 1565307 h 5590381"/>
              <a:gd name="csX4" fmla="*/ 18288 w 18288"/>
              <a:gd name="csY4" fmla="*/ 2152297 h 5590381"/>
              <a:gd name="csX5" fmla="*/ 18288 w 18288"/>
              <a:gd name="csY5" fmla="*/ 2906998 h 5590381"/>
              <a:gd name="csX6" fmla="*/ 18288 w 18288"/>
              <a:gd name="csY6" fmla="*/ 3549892 h 5590381"/>
              <a:gd name="csX7" fmla="*/ 18288 w 18288"/>
              <a:gd name="csY7" fmla="*/ 4080978 h 5590381"/>
              <a:gd name="csX8" fmla="*/ 18288 w 18288"/>
              <a:gd name="csY8" fmla="*/ 4835680 h 5590381"/>
              <a:gd name="csX9" fmla="*/ 18288 w 18288"/>
              <a:gd name="csY9" fmla="*/ 5590381 h 5590381"/>
              <a:gd name="csX10" fmla="*/ 0 w 18288"/>
              <a:gd name="csY10" fmla="*/ 5590381 h 5590381"/>
              <a:gd name="csX11" fmla="*/ 0 w 18288"/>
              <a:gd name="csY11" fmla="*/ 4835680 h 5590381"/>
              <a:gd name="csX12" fmla="*/ 0 w 18288"/>
              <a:gd name="csY12" fmla="*/ 4304593 h 5590381"/>
              <a:gd name="csX13" fmla="*/ 0 w 18288"/>
              <a:gd name="csY13" fmla="*/ 3773507 h 5590381"/>
              <a:gd name="csX14" fmla="*/ 0 w 18288"/>
              <a:gd name="csY14" fmla="*/ 3186517 h 5590381"/>
              <a:gd name="csX15" fmla="*/ 0 w 18288"/>
              <a:gd name="csY15" fmla="*/ 2487720 h 5590381"/>
              <a:gd name="csX16" fmla="*/ 0 w 18288"/>
              <a:gd name="csY16" fmla="*/ 1956633 h 5590381"/>
              <a:gd name="csX17" fmla="*/ 0 w 18288"/>
              <a:gd name="csY17" fmla="*/ 1425547 h 5590381"/>
              <a:gd name="csX18" fmla="*/ 0 w 18288"/>
              <a:gd name="csY18" fmla="*/ 614942 h 5590381"/>
              <a:gd name="csX19" fmla="*/ 0 w 18288"/>
              <a:gd name="csY19" fmla="*/ 0 h 55903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851CDE-3308-9346-E40C-3FA28ABEEF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2"/>
          <a:stretch>
            <a:fillRect/>
          </a:stretch>
        </p:blipFill>
        <p:spPr bwMode="auto">
          <a:xfrm>
            <a:off x="4654296" y="1014491"/>
            <a:ext cx="6894576" cy="314652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9E8DF-6A13-A98C-9C42-2A1C9365F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 dirty="0"/>
              <a:t> Proving the system can handle many users.</a:t>
            </a:r>
          </a:p>
          <a:p>
            <a:r>
              <a:rPr lang="en-US" sz="2200" b="1" dirty="0"/>
              <a:t>Result:</a:t>
            </a:r>
            <a:r>
              <a:rPr lang="en-US" sz="2200" dirty="0"/>
              <a:t> Application Load Balancer successfully distributed traffic to healthy targets.</a:t>
            </a:r>
          </a:p>
          <a:p>
            <a:endParaRPr lang="en-PK" sz="2200" dirty="0"/>
          </a:p>
        </p:txBody>
      </p:sp>
    </p:spTree>
    <p:extLst>
      <p:ext uri="{BB962C8B-B14F-4D97-AF65-F5344CB8AC3E}">
        <p14:creationId xmlns:p14="http://schemas.microsoft.com/office/powerpoint/2010/main" val="300112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03EF0-41DB-4FC3-7C07-D56FF8278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Deployment with ALB link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AC3227-FD7C-D979-4019-5A8789C26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850" y="1675227"/>
            <a:ext cx="8832559" cy="43941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EDFA614-57DF-0BA8-D2A1-6F17EEC1B5ED}"/>
              </a:ext>
            </a:extLst>
          </p:cNvPr>
          <p:cNvSpPr/>
          <p:nvPr/>
        </p:nvSpPr>
        <p:spPr>
          <a:xfrm>
            <a:off x="2503170" y="1675227"/>
            <a:ext cx="3314700" cy="411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4899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3EE3C99C-FBC7-DEF3-C139-1E9274BB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57" r="43268" b="-446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4A936-CD68-88D5-394F-2E19ADC7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/>
              <a:t>Future Enhancements</a:t>
            </a:r>
            <a:br>
              <a:rPr lang="en-US" sz="4000" b="1"/>
            </a:br>
            <a:endParaRPr lang="en-PK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3420-7E75-1F19-3583-01D304012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lvl="1"/>
            <a:r>
              <a:rPr lang="en-US" sz="2000"/>
              <a:t>Integration of AI for tutor-student matching.</a:t>
            </a:r>
          </a:p>
          <a:p>
            <a:pPr lvl="1"/>
            <a:r>
              <a:rPr lang="en-US" sz="2000"/>
              <a:t>Infrastructure as Code (IaC) using Terraform.</a:t>
            </a:r>
          </a:p>
          <a:p>
            <a:pPr lvl="1"/>
            <a:r>
              <a:rPr lang="en-US" sz="2000"/>
              <a:t>Enhanced security using AWS WAF (Web Application Firewall).</a:t>
            </a:r>
          </a:p>
          <a:p>
            <a:pPr lvl="1"/>
            <a:r>
              <a:rPr lang="en-US" sz="2000"/>
              <a:t>Mobile application development.</a:t>
            </a:r>
          </a:p>
        </p:txBody>
      </p:sp>
    </p:spTree>
    <p:extLst>
      <p:ext uri="{BB962C8B-B14F-4D97-AF65-F5344CB8AC3E}">
        <p14:creationId xmlns:p14="http://schemas.microsoft.com/office/powerpoint/2010/main" val="2076651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1DB5C-DBE3-6711-AB12-526DA235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Conclusion</a:t>
            </a:r>
            <a:endParaRPr lang="en-PK" sz="4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EB43FB-9887-14B9-B7F3-D41843B669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881542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67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FB9DA-0AEA-BC23-EF42-43F1DA12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The Problem Statement</a:t>
            </a:r>
            <a:endParaRPr lang="en-PK" sz="5400"/>
          </a:p>
        </p:txBody>
      </p:sp>
      <p:sp>
        <p:nvSpPr>
          <p:cNvPr id="205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83EAE2-5CE3-86F4-AB75-1E0ADD6B2F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493" y="2071316"/>
            <a:ext cx="6713552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Lack of centralized platforms for students to find peer tutors.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Difficulty in organizing real-time study groups.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Traditional monolithic apps suffer from downtime during updates.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Scaling issues during exam seasons (high traffic).</a:t>
            </a:r>
          </a:p>
        </p:txBody>
      </p:sp>
      <p:pic>
        <p:nvPicPr>
          <p:cNvPr id="2051" name="Picture 3" descr="Story pin image">
            <a:extLst>
              <a:ext uri="{FF2B5EF4-FFF2-40B4-BE49-F238E27FC236}">
                <a16:creationId xmlns:a16="http://schemas.microsoft.com/office/drawing/2014/main" id="{6B394193-E570-FDF4-C8D7-8AF17C35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>
            <a:fillRect/>
          </a:stretch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28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983A8-C6E5-912E-9F5D-02332EAC9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 b="1"/>
              <a:t>The Solution (StudyCloud)</a:t>
            </a:r>
            <a:br>
              <a:rPr lang="en-US" sz="4600" b="1"/>
            </a:br>
            <a:endParaRPr lang="en-PK" sz="4600"/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B640C-EED7-EFEE-CAE1-7F35CBD17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lvl="1"/>
            <a:r>
              <a:rPr lang="en-US" sz="2200" b="1" dirty="0"/>
              <a:t>Microservices Architecture:</a:t>
            </a:r>
            <a:r>
              <a:rPr lang="en-US" sz="2200" dirty="0"/>
              <a:t> Independent services for Auth, Groups, and Tutoring.</a:t>
            </a:r>
          </a:p>
          <a:p>
            <a:pPr lvl="1"/>
            <a:r>
              <a:rPr lang="en-US" sz="2200" b="1" dirty="0"/>
              <a:t>Automated Deployment:</a:t>
            </a:r>
            <a:r>
              <a:rPr lang="en-US" sz="2200" dirty="0"/>
              <a:t> CI/CD pipeline for zero-downtime updates.</a:t>
            </a:r>
          </a:p>
          <a:p>
            <a:pPr lvl="1"/>
            <a:r>
              <a:rPr lang="en-US" sz="2200" b="1" dirty="0"/>
              <a:t>Cloud-Native:</a:t>
            </a:r>
            <a:r>
              <a:rPr lang="en-US" sz="2200" dirty="0"/>
              <a:t> Built specifically for AWS to ensure 99.9% availability.</a:t>
            </a:r>
          </a:p>
          <a:p>
            <a:pPr lvl="1"/>
            <a:r>
              <a:rPr lang="en-US" sz="2200" b="1" dirty="0"/>
              <a:t>Secure:</a:t>
            </a:r>
            <a:r>
              <a:rPr lang="en-US" sz="2200" dirty="0"/>
              <a:t> Private database and isolated networking.</a:t>
            </a:r>
          </a:p>
          <a:p>
            <a:endParaRPr lang="en-PK" sz="2200" dirty="0"/>
          </a:p>
        </p:txBody>
      </p:sp>
      <p:pic>
        <p:nvPicPr>
          <p:cNvPr id="3074" name="Picture 2" descr="This may contain: two people are sitting at a desk and one is pointing to the screen with a video on it">
            <a:extLst>
              <a:ext uri="{FF2B5EF4-FFF2-40B4-BE49-F238E27FC236}">
                <a16:creationId xmlns:a16="http://schemas.microsoft.com/office/drawing/2014/main" id="{24F22FFC-D19F-020D-B72E-5D640C373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 r="15182" b="2"/>
          <a:stretch>
            <a:fillRect/>
          </a:stretch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1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B2A9-F85D-BE63-2457-DEC8157D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System Architecture (Networking)</a:t>
            </a:r>
            <a:br>
              <a:rPr lang="en-US" b="1"/>
            </a:br>
            <a:endParaRPr lang="en-PK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A62D6D-86BE-FC0D-B90E-81D210388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28" y="1825625"/>
            <a:ext cx="5962944" cy="4351338"/>
          </a:xfrm>
        </p:spPr>
      </p:pic>
    </p:spTree>
    <p:extLst>
      <p:ext uri="{BB962C8B-B14F-4D97-AF65-F5344CB8AC3E}">
        <p14:creationId xmlns:p14="http://schemas.microsoft.com/office/powerpoint/2010/main" val="352905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10266-32DF-D083-40D0-70BAAF35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Details:</a:t>
            </a:r>
            <a:r>
              <a:rPr lang="en-US" sz="2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Custom VPC, 4 Subnets (Public/Private), and DNS support.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C518CA-D92E-6DC0-9ED3-DFFAFB01F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697" y="364587"/>
            <a:ext cx="9552606" cy="439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6341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B2E12-4009-E7AD-D632-291D23DE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&amp; Security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IAM roles for security and relational schema for data integrity.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314C9A-E535-CD57-10F0-9F2194840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125" y="1675227"/>
            <a:ext cx="8967750" cy="439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916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9563B-968C-F91A-4BEC-08289C68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Amazon RDS (Relational Database Service) setup.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6DF405-07D6-3121-3248-15E8F2994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514" y="1675227"/>
            <a:ext cx="9500971" cy="439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8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0008E-236E-DC6B-DFAE-1B12069A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b="1" dirty="0"/>
              <a:t>Containerization Strategy</a:t>
            </a:r>
            <a:br>
              <a:rPr lang="en-US" b="1" dirty="0"/>
            </a:br>
            <a:endParaRPr lang="en-PK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2DEF-DF65-6980-FA3F-94275901F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Moving from local code to Docker containers.</a:t>
            </a:r>
          </a:p>
          <a:p>
            <a:pPr marL="0" indent="0">
              <a:buNone/>
            </a:pPr>
            <a:r>
              <a:rPr lang="en-US" sz="2200"/>
              <a:t>Creating Dockerfiles, building images, and pushing to Amazon ECR.</a:t>
            </a:r>
          </a:p>
          <a:p>
            <a:endParaRPr lang="en-PK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179EA-EE7D-5AF4-797B-9B4AC8D2A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3151266"/>
            <a:ext cx="5468112" cy="251533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1D912A-F04E-E4D9-876F-AAC04591A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158102"/>
            <a:ext cx="5468112" cy="2501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3824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99FF3-C348-2125-3CCC-67FD8115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100" b="1"/>
              <a:t>Orchestration with Amazon ECS</a:t>
            </a:r>
            <a:br>
              <a:rPr lang="en-US" sz="4100" b="1"/>
            </a:br>
            <a:endParaRPr lang="en-PK" sz="41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22EE9D-5DC7-3251-1787-998076FA45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41263" y="457200"/>
            <a:ext cx="6007608" cy="19293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Managing containers with ECS Fargate (Serverless).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Task Definitions (CPU/RAM allocation) and Cluster management.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F6DF1-3823-7E7C-427D-EB43F3155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3137596"/>
            <a:ext cx="5468112" cy="254267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062AD-AC4D-64B5-5524-BC83DB563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178607"/>
            <a:ext cx="5468112" cy="24606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3489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346</Words>
  <Application>Microsoft Office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StudyCloud: A Cloud-Native Peer Tutoring &amp; Collaboration Platform Scalable Microservices Deployment on AWS Areeba Shahbaz &amp; Hazira Azam  </vt:lpstr>
      <vt:lpstr>The Problem Statement</vt:lpstr>
      <vt:lpstr>The Solution (StudyCloud) </vt:lpstr>
      <vt:lpstr>System Architecture (Networking) </vt:lpstr>
      <vt:lpstr>Technical Details: Custom VPC, 4 Subnets (Public/Private), and DNS support.</vt:lpstr>
      <vt:lpstr>Database &amp; Security IAM roles for security and relational schema for data integrity.</vt:lpstr>
      <vt:lpstr>Amazon RDS (Relational Database Service) setup.</vt:lpstr>
      <vt:lpstr>Containerization Strategy </vt:lpstr>
      <vt:lpstr>Orchestration with Amazon ECS </vt:lpstr>
      <vt:lpstr>CI/CD Pipeline &amp; Blue-Green Deployment </vt:lpstr>
      <vt:lpstr>Load Testing &amp; Reliability </vt:lpstr>
      <vt:lpstr>Final Deployment with ALB link</vt:lpstr>
      <vt:lpstr>Future Enhancements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bsse23019</dc:creator>
  <cp:lastModifiedBy>bsse23019</cp:lastModifiedBy>
  <cp:revision>1</cp:revision>
  <dcterms:created xsi:type="dcterms:W3CDTF">2026-01-04T18:08:08Z</dcterms:created>
  <dcterms:modified xsi:type="dcterms:W3CDTF">2026-01-04T18:36:22Z</dcterms:modified>
</cp:coreProperties>
</file>